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6"/>
          <a:sy d="100" n="166"/>
        </p:scale>
        <p:origin x="520" y="19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0E5F148-B214-9ED5-96D2-C8C952B333E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21345573"/>
              </p:ext>
            </p:extLst>
          </p:nvPr>
        </p:nvGraphicFramePr>
        <p:xfrm>
          <a:off x="1524000" y="539750"/>
          <a:ext cx="6096000" cy="9144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7101126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8070304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38284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229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96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9788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theme/theme1.xml" Type="http://schemas.openxmlformats.org/officeDocument/2006/relationships/them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9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1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1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pn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lci_cvport.htm" TargetMode="Externa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lci_nutrition.htm" TargetMode="External" /><Relationship Id="rId3" Type="http://schemas.openxmlformats.org/officeDocument/2006/relationships/hyperlink" Target="lci_gasgtrectomy.htm" TargetMode="External" /><Relationship Id="rId4" Type="http://schemas.openxmlformats.org/officeDocument/2006/relationships/hyperlink" Target="lci_cvport.htm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T3 Cancer of the Stomach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Cancers are categorized by whether there is spread to the lymph nodes.</a:t>
            </a:r>
          </a:p>
          <a:p>
            <a:pPr lvl="0"/>
            <a:r>
              <a:rPr b="1"/>
              <a:t>N0</a:t>
            </a:r>
            <a:r>
              <a:rPr/>
              <a:t> cancers have not spread to the lymph nodes</a:t>
            </a:r>
            <a:br/>
            <a:br/>
          </a:p>
          <a:p>
            <a:pPr lvl="0"/>
            <a:r>
              <a:rPr b="1"/>
              <a:t>M1</a:t>
            </a:r>
            <a:r>
              <a:rPr/>
              <a:t> cancers have spread to the lymph nodes.</a:t>
            </a:r>
          </a:p>
        </p:txBody>
      </p:sp>
      <p:pic>
        <p:nvPicPr>
          <p:cNvPr descr="https://deidt7p41jzcy.cloudfront.net/tumor_t3_nodes_label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Some cancers spread to other parts of the body</a:t>
            </a:r>
          </a:p>
          <a:p>
            <a:pPr lvl="0"/>
            <a:r>
              <a:rPr b="1"/>
              <a:t>M0</a:t>
            </a:r>
            <a:r>
              <a:rPr/>
              <a:t> cancers have not spread to other parts of the body</a:t>
            </a:r>
          </a:p>
          <a:p>
            <a:pPr lvl="0"/>
            <a:r>
              <a:rPr b="1"/>
              <a:t>N1</a:t>
            </a:r>
            <a:r>
              <a:rPr/>
              <a:t> cancers have spread lungs, liver, or bone</a:t>
            </a:r>
          </a:p>
          <a:p>
            <a:pPr lvl="0" indent="0" marL="0">
              <a:buNone/>
            </a:pPr>
            <a:r>
              <a:rPr/>
              <a:t>M1 cancers are considered Stage 4</a:t>
            </a:r>
          </a:p>
        </p:txBody>
      </p:sp>
      <p:pic>
        <p:nvPicPr>
          <p:cNvPr descr="https://deidt7p41jzcy.cloudfront.net/Eso_M_Stag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0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PET scan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Similar to CT scan</a:t>
            </a:r>
          </a:p>
          <a:p>
            <a:pPr lvl="0"/>
            <a:r>
              <a:rPr/>
              <a:t>Tracer lights up areas of cancer</a:t>
            </a:r>
          </a:p>
          <a:p>
            <a:pPr lvl="0"/>
            <a:r>
              <a:rPr/>
              <a:t>Preparation: Water (only) for 6 hours before</a:t>
            </a:r>
          </a:p>
        </p:txBody>
      </p:sp>
      <p:pic>
        <p:nvPicPr>
          <p:cNvPr descr="https://deidt7p41jzcy.cloudfront.net/PetImag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Endoscopic Ultrasound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Similar to upper endoscopy (EGD)</a:t>
            </a:r>
          </a:p>
          <a:p>
            <a:pPr lvl="0"/>
            <a:r>
              <a:rPr/>
              <a:t>Ultrasound probe in scope</a:t>
            </a:r>
          </a:p>
          <a:p>
            <a:pPr lvl="0"/>
            <a:r>
              <a:rPr/>
              <a:t>Evaluates T stage of cancer</a:t>
            </a:r>
          </a:p>
        </p:txBody>
      </p:sp>
      <p:pic>
        <p:nvPicPr>
          <p:cNvPr descr="https://deidt7p41jzcy.cloudfront.net/EUSArt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147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Some cancers can spread inside the abdomen</a:t>
            </a:r>
          </a:p>
          <a:p>
            <a:pPr lvl="0"/>
            <a:r>
              <a:rPr/>
              <a:t>Areas of spread can be very small (grain of rice)</a:t>
            </a:r>
          </a:p>
          <a:p>
            <a:pPr lvl="0"/>
            <a:r>
              <a:rPr/>
              <a:t>Laparoscopy can detect spread inside the abdomen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0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laparoscopy is performed under a general anesthetic.</a:t>
            </a:r>
          </a:p>
          <a:p>
            <a:pPr lvl="0"/>
            <a:r>
              <a:rPr/>
              <a:t>Several incisions 1/4” long</a:t>
            </a:r>
          </a:p>
          <a:p>
            <a:pPr lvl="0"/>
            <a:r>
              <a:rPr/>
              <a:t>Telescope looks inside the abdominal cavity.</a:t>
            </a:r>
          </a:p>
          <a:p>
            <a:pPr lvl="0"/>
            <a:r>
              <a:rPr/>
              <a:t>Biopsies can be performed.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0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Treatment Plan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br/>
                <a:r>
                  <a:rPr/>
                  <a:t>- Superficial (T1)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Endoscopic Therapy</a:t>
                </a:r>
                <a:br/>
                <a:br/>
                <a:r>
                  <a:rPr/>
                  <a:t>- Localized (T1b/T2)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Surgery</a:t>
                </a:r>
                <a:br/>
                <a:br/>
                <a:r>
                  <a:rPr/>
                  <a:t>- Locally-advanced (T3/N1)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Chemo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Surgery</a:t>
                </a:r>
                <a:br/>
                <a:br/>
                <a:r>
                  <a:rPr/>
                  <a:t>- Metastatic (M1)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Chemotherapy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Locally-advanced Adenocarcinoma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“Sandwich” chemotherapy before and after surgery:</a:t>
                </a:r>
              </a:p>
              <a:p>
                <a:pPr lvl="0" indent="0" marL="0">
                  <a:buNone/>
                </a:pPr>
                <a:r>
                  <a:rPr/>
                  <a:t>Chemotherapy (8 wks)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Surgery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Chemotherapy (8 wks)</a:t>
                </a:r>
              </a:p>
              <a:p>
                <a:pPr lvl="0" indent="0" marL="0">
                  <a:buNone/>
                </a:pPr>
                <a:r>
                  <a:rPr/>
                  <a:t>Two different drug combinations:</a:t>
                </a:r>
              </a:p>
              <a:p>
                <a:pPr lvl="0"/>
                <a:r>
                  <a:rPr/>
                  <a:t>FLOT (more effective)</a:t>
                </a:r>
              </a:p>
              <a:p>
                <a:pPr lvl="0"/>
                <a:r>
                  <a:rPr/>
                  <a:t>FOLFOX (better tolerated)</a:t>
                </a:r>
              </a:p>
              <a:p>
                <a:pPr lvl="0"/>
                <a:r>
                  <a:rPr/>
                  <a:t>ECF (less commonly used)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“Sandwich” Chemotherapy Drugs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FLOT</a:t>
            </a:r>
          </a:p>
          <a:p>
            <a:pPr lvl="0"/>
            <a:r>
              <a:rPr/>
              <a:t>5-FU</a:t>
            </a:r>
          </a:p>
          <a:p>
            <a:pPr lvl="0"/>
            <a:r>
              <a:rPr/>
              <a:t>Leucovorion</a:t>
            </a:r>
          </a:p>
          <a:p>
            <a:pPr lvl="0"/>
            <a:r>
              <a:rPr/>
              <a:t>Oxaliplatin</a:t>
            </a:r>
          </a:p>
          <a:p>
            <a:pPr lvl="0"/>
            <a:r>
              <a:rPr/>
              <a:t>Taxotere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FOLFOX</a:t>
            </a:r>
          </a:p>
          <a:p>
            <a:pPr lvl="0"/>
            <a:r>
              <a:rPr/>
              <a:t>5-FU</a:t>
            </a:r>
          </a:p>
          <a:p>
            <a:pPr lvl="0"/>
            <a:r>
              <a:rPr/>
              <a:t>Leucovorin</a:t>
            </a:r>
          </a:p>
          <a:p>
            <a:pPr lvl="0"/>
            <a:r>
              <a:rPr/>
              <a:t>Oxaliplatin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Tumor Biomarkers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Surface proteins found on cancers which may show that additional drugs may be helpful:</a:t>
                </a:r>
              </a:p>
              <a:p>
                <a:pPr lvl="0"/>
                <a:r>
                  <a:rPr/>
                  <a:t>HER-2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Herceptin can be helpful</a:t>
                </a:r>
              </a:p>
              <a:p>
                <a:pPr lvl="0"/>
                <a:r>
                  <a:rPr/>
                  <a:t>PD-L1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Immunotherapy can be helpful</a:t>
                </a:r>
              </a:p>
              <a:p>
                <a:pPr lvl="0"/>
                <a:r>
                  <a:rPr/>
                  <a:t>MMR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Immunotherapy can be helpful</a:t>
                </a:r>
              </a:p>
              <a:p>
                <a:pPr lvl="0" indent="0" marL="0">
                  <a:buNone/>
                </a:pPr>
                <a:r>
                  <a:rPr/>
                  <a:t>Biomarkers reported in a separate pathology report</a:t>
                </a:r>
              </a:p>
              <a:p>
                <a:pPr lvl="0" indent="0" marL="0">
                  <a:buNone/>
                </a:pPr>
                <a:r>
                  <a:rPr/>
                  <a:t>Your medical oncologist will review these with you</a:t>
                </a:r>
              </a:p>
            </p:txBody>
          </p:sp>
        </mc:Choice>
      </mc:AlternateContent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Anatomy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 sz="half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Food moves from the throat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esophagus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stomach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small bowel (jejunum)</a:t>
                </a:r>
              </a:p>
            </p:txBody>
          </p:sp>
        </mc:Choice>
      </mc:AlternateContent>
      <p:pic>
        <p:nvPicPr>
          <p:cNvPr descr="https://deidt7p41jzcy.cloudfront.net/Eso_Anatomy_Label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0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Chemotherapy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Chemotherapy drugs are administered intravenously.</a:t>
            </a:r>
          </a:p>
          <a:p>
            <a:pPr lvl="0" indent="0" marL="0">
              <a:buNone/>
            </a:pPr>
            <a:r>
              <a:rPr/>
              <a:t>There are several options for intravenous access:</a:t>
            </a:r>
          </a:p>
          <a:p>
            <a:pPr lvl="0"/>
            <a:r>
              <a:rPr/>
              <a:t>Peripheral IVs in the hand</a:t>
            </a:r>
          </a:p>
          <a:p>
            <a:pPr lvl="0"/>
            <a:r>
              <a:rPr/>
              <a:t>PICC line (Peripheral Inserted Central Catheter)</a:t>
            </a:r>
          </a:p>
          <a:p>
            <a:pPr lvl="0"/>
            <a:r>
              <a:rPr/>
              <a:t>Central Venous Port</a:t>
            </a:r>
            <a:br/>
            <a:r>
              <a:rPr>
                <a:hlinkClick r:id="rId2"/>
              </a:rPr>
              <a:t>Central Venous Port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CT or PET scan performed after preoperative therapy</a:t>
            </a:r>
          </a:p>
          <a:p>
            <a:pPr lvl="0" indent="0" marL="0">
              <a:buNone/>
            </a:pPr>
            <a:br/>
            <a:br/>
          </a:p>
          <a:p>
            <a:pPr lvl="0"/>
            <a:r>
              <a:rPr/>
              <a:t>Surgery performed after restaging</a:t>
            </a:r>
          </a:p>
          <a:p>
            <a:pPr lvl="0"/>
            <a:r>
              <a:rPr/>
              <a:t>Timing depends upon recovery from therapy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Preparing for Cancer Treatment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Primary Care Physician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Primary Care Physician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My Atrium Patient Portal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Additional Slides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Nutrition Slideshow</a:t>
            </a:r>
            <a:br/>
            <a:r>
              <a:rPr>
                <a:hlinkClick r:id="rId3"/>
              </a:rPr>
              <a:t>Gastrectomy Slideshow</a:t>
            </a:r>
            <a:br/>
            <a:r>
              <a:rPr>
                <a:hlinkClick r:id="rId4"/>
              </a:rPr>
              <a:t>Central Venous Port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Cancer 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Staging refers to the tests to determine</a:t>
            </a:r>
          </a:p>
          <a:p>
            <a:pPr lvl="0"/>
            <a:r>
              <a:rPr/>
              <a:t>How large is the tumor?</a:t>
            </a:r>
          </a:p>
          <a:p>
            <a:pPr lvl="0"/>
            <a:r>
              <a:rPr/>
              <a:t>Has there been spread to lymph nodes?</a:t>
            </a:r>
          </a:p>
          <a:p>
            <a:pPr lvl="0"/>
            <a:r>
              <a:rPr/>
              <a:t>Has it spread to other parts of the body?</a:t>
            </a:r>
          </a:p>
          <a:p>
            <a:pPr lvl="0" indent="0" marL="0">
              <a:buNone/>
            </a:pPr>
            <a:r>
              <a:rPr b="1"/>
              <a:t>Treatment options depend upon the cancer stage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Gastric Cancer 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/>
            <a:r>
              <a:rPr b="1"/>
              <a:t>T</a:t>
            </a:r>
            <a:r>
              <a:rPr/>
              <a:t> = Tumor - Depth of growth into the wall of the stomach</a:t>
            </a:r>
            <a:br/>
          </a:p>
          <a:p>
            <a:pPr lvl="0"/>
            <a:r>
              <a:rPr b="1"/>
              <a:t>N</a:t>
            </a:r>
            <a:r>
              <a:rPr/>
              <a:t> = Nodes - Spread to the lymph nodes</a:t>
            </a:r>
            <a:br/>
          </a:p>
          <a:p>
            <a:pPr lvl="0"/>
            <a:r>
              <a:rPr b="1"/>
              <a:t>M</a:t>
            </a:r>
            <a:r>
              <a:rPr/>
              <a:t> = Metastasis - Spread to liver, lungs, or bone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Layers of the Wall of the Stomach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r>
              <a:rPr/>
              <a:t>- Mucosa - Inner layer</a:t>
            </a:r>
            <a:br/>
            <a:r>
              <a:rPr/>
              <a:t>- Muscle wall (muscularis)</a:t>
            </a:r>
            <a:br/>
            <a:r>
              <a:rPr/>
              <a:t>- Lymph nodes located in fat outside the muscle</a:t>
            </a:r>
          </a:p>
        </p:txBody>
      </p:sp>
      <p:pic>
        <p:nvPicPr>
          <p:cNvPr descr="https://deidt7p41jzcy.cloudfront.net/tumor1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Early Stage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Cancers start on the very inside of the layer called the mucosa</a:t>
            </a:r>
          </a:p>
        </p:txBody>
      </p:sp>
      <p:pic>
        <p:nvPicPr>
          <p:cNvPr descr="https://deidt7p41jzcy.cloudfront.net/tumor21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Locally-advanced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Over time, cancers can grow into the muscular wall</a:t>
            </a:r>
          </a:p>
        </p:txBody>
      </p:sp>
      <p:pic>
        <p:nvPicPr>
          <p:cNvPr descr="https://deidt7p41jzcy.cloudfront.net/tumor24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Lymph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In some cases, cancer cells can break off from the main tumor and spread to lymph nodes</a:t>
            </a:r>
          </a:p>
        </p:txBody>
      </p:sp>
      <p:pic>
        <p:nvPicPr>
          <p:cNvPr descr="https://deidt7p41jzcy.cloudfront.net/tumor25b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Cancers are categorized based upon the thickness of the tumor, known as the T stage</a:t>
            </a:r>
          </a:p>
        </p:txBody>
      </p:sp>
      <p:pic>
        <p:nvPicPr>
          <p:cNvPr descr="https://deidt7p41jzcy.cloudfront.net/tumor_t_ful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42</Words>
  <Application>Microsoft Macintosh PowerPoint</Application>
  <PresentationFormat>On-screen Show (16:9)</PresentationFormat>
  <Paragraphs>13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T3 Cancer of the Stomach</dc:title>
  <dc:creator/>
  <cp:keywords/>
  <dcterms:created xsi:type="dcterms:W3CDTF">2025-01-06T13:48:13Z</dcterms:created>
  <dcterms:modified xsi:type="dcterms:W3CDTF">2025-01-06T13:48:13Z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bibliography">
    <vt:lpwstr>zotero.bib</vt:lpwstr>
  </property>
  <property fmtid="{D5CDD505-2E9C-101B-9397-08002B2CF9AE}" pid="4" name="editor">
    <vt:lpwstr>visual</vt:lpwstr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